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96630-5D57-4847-AA47-B08EE28F6C6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78DD7-58C1-4101-B42A-178C4FAA1D50}">
      <dgm:prSet phldrT="[Текст]"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1F6231C6-0EC2-4BED-AB16-74650169308E}" type="parTrans" cxnId="{CEA3F497-EC4F-410F-BCA0-BCDF9434C642}">
      <dgm:prSet/>
      <dgm:spPr/>
      <dgm:t>
        <a:bodyPr/>
        <a:lstStyle/>
        <a:p>
          <a:endParaRPr lang="ru-RU"/>
        </a:p>
      </dgm:t>
    </dgm:pt>
    <dgm:pt modelId="{BCFCD720-A6BE-47AA-B6FB-E9C55E8441C6}" type="sibTrans" cxnId="{CEA3F497-EC4F-410F-BCA0-BCDF9434C642}">
      <dgm:prSet/>
      <dgm:spPr/>
      <dgm:t>
        <a:bodyPr/>
        <a:lstStyle/>
        <a:p>
          <a:endParaRPr lang="ru-RU"/>
        </a:p>
      </dgm:t>
    </dgm:pt>
    <dgm:pt modelId="{679EACE5-7D03-4DBA-AA7A-F78E78BA363B}">
      <dgm:prSet phldrT="[Текст]"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Метод проектов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F3335547-AB6C-4CD3-A5CA-21FBB3F75023}" type="parTrans" cxnId="{7C454EE7-C8DA-40F4-8F99-40003FD884A6}">
      <dgm:prSet/>
      <dgm:spPr/>
      <dgm:t>
        <a:bodyPr/>
        <a:lstStyle/>
        <a:p>
          <a:endParaRPr lang="ru-RU"/>
        </a:p>
      </dgm:t>
    </dgm:pt>
    <dgm:pt modelId="{191F4B56-B249-41C0-B6B0-03CCD4F7CA24}" type="sibTrans" cxnId="{7C454EE7-C8DA-40F4-8F99-40003FD884A6}">
      <dgm:prSet/>
      <dgm:spPr/>
      <dgm:t>
        <a:bodyPr/>
        <a:lstStyle/>
        <a:p>
          <a:endParaRPr lang="ru-RU"/>
        </a:p>
      </dgm:t>
    </dgm:pt>
    <dgm:pt modelId="{C209EFDF-C248-47B4-B2A3-ACC6B72EF077}" type="pres">
      <dgm:prSet presAssocID="{B1696630-5D57-4847-AA47-B08EE28F6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EE3673-C5B9-4FDA-BCFE-7C8A84FE3ED1}" type="pres">
      <dgm:prSet presAssocID="{86D78DD7-58C1-4101-B42A-178C4FAA1D50}" presName="compNode" presStyleCnt="0"/>
      <dgm:spPr/>
    </dgm:pt>
    <dgm:pt modelId="{2E61291C-8DD4-442D-B13D-E5F5A837663A}" type="pres">
      <dgm:prSet presAssocID="{86D78DD7-58C1-4101-B42A-178C4FAA1D50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C01474-15B7-4AAB-990A-E0ED2188E483}" type="pres">
      <dgm:prSet presAssocID="{86D78DD7-58C1-4101-B42A-178C4FAA1D5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B2BB3-00AF-46DE-9C75-445DFB4B813C}" type="pres">
      <dgm:prSet presAssocID="{BCFCD720-A6BE-47AA-B6FB-E9C55E8441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A8D077-646C-4023-9EF7-253687635BFE}" type="pres">
      <dgm:prSet presAssocID="{679EACE5-7D03-4DBA-AA7A-F78E78BA363B}" presName="compNode" presStyleCnt="0"/>
      <dgm:spPr/>
    </dgm:pt>
    <dgm:pt modelId="{29F1BF25-5EE9-4C1C-90B7-A090AA56BF07}" type="pres">
      <dgm:prSet presAssocID="{679EACE5-7D03-4DBA-AA7A-F78E78BA363B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883228-CA1E-4EB1-BDBE-0A7FA1DB430E}" type="pres">
      <dgm:prSet presAssocID="{679EACE5-7D03-4DBA-AA7A-F78E78BA363B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71D35-A147-44A0-9EAC-B66FD076CB87}" type="presOf" srcId="{BCFCD720-A6BE-47AA-B6FB-E9C55E8441C6}" destId="{468B2BB3-00AF-46DE-9C75-445DFB4B813C}" srcOrd="0" destOrd="0" presId="urn:microsoft.com/office/officeart/2005/8/layout/pList1#1"/>
    <dgm:cxn modelId="{8F4F5F3B-09A9-440E-8CBA-3A32DA0D6003}" type="presOf" srcId="{B1696630-5D57-4847-AA47-B08EE28F6C60}" destId="{C209EFDF-C248-47B4-B2A3-ACC6B72EF077}" srcOrd="0" destOrd="0" presId="urn:microsoft.com/office/officeart/2005/8/layout/pList1#1"/>
    <dgm:cxn modelId="{7C454EE7-C8DA-40F4-8F99-40003FD884A6}" srcId="{B1696630-5D57-4847-AA47-B08EE28F6C60}" destId="{679EACE5-7D03-4DBA-AA7A-F78E78BA363B}" srcOrd="1" destOrd="0" parTransId="{F3335547-AB6C-4CD3-A5CA-21FBB3F75023}" sibTransId="{191F4B56-B249-41C0-B6B0-03CCD4F7CA24}"/>
    <dgm:cxn modelId="{9C55456B-17C3-42DD-8A26-61EB332309D2}" type="presOf" srcId="{679EACE5-7D03-4DBA-AA7A-F78E78BA363B}" destId="{74883228-CA1E-4EB1-BDBE-0A7FA1DB430E}" srcOrd="0" destOrd="0" presId="urn:microsoft.com/office/officeart/2005/8/layout/pList1#1"/>
    <dgm:cxn modelId="{CEA3F497-EC4F-410F-BCA0-BCDF9434C642}" srcId="{B1696630-5D57-4847-AA47-B08EE28F6C60}" destId="{86D78DD7-58C1-4101-B42A-178C4FAA1D50}" srcOrd="0" destOrd="0" parTransId="{1F6231C6-0EC2-4BED-AB16-74650169308E}" sibTransId="{BCFCD720-A6BE-47AA-B6FB-E9C55E8441C6}"/>
    <dgm:cxn modelId="{E0AF36A5-834B-43E4-9B7A-3992EAA9162C}" type="presOf" srcId="{86D78DD7-58C1-4101-B42A-178C4FAA1D50}" destId="{88C01474-15B7-4AAB-990A-E0ED2188E483}" srcOrd="0" destOrd="0" presId="urn:microsoft.com/office/officeart/2005/8/layout/pList1#1"/>
    <dgm:cxn modelId="{01A138AC-5FC3-430C-BDEE-F81BCFF36C67}" type="presParOf" srcId="{C209EFDF-C248-47B4-B2A3-ACC6B72EF077}" destId="{DDEE3673-C5B9-4FDA-BCFE-7C8A84FE3ED1}" srcOrd="0" destOrd="0" presId="urn:microsoft.com/office/officeart/2005/8/layout/pList1#1"/>
    <dgm:cxn modelId="{C3F6CDBC-2341-401C-BD0E-1906E9328083}" type="presParOf" srcId="{DDEE3673-C5B9-4FDA-BCFE-7C8A84FE3ED1}" destId="{2E61291C-8DD4-442D-B13D-E5F5A837663A}" srcOrd="0" destOrd="0" presId="urn:microsoft.com/office/officeart/2005/8/layout/pList1#1"/>
    <dgm:cxn modelId="{D6BFB2D2-403E-47E9-AB28-93E7099EA2CC}" type="presParOf" srcId="{DDEE3673-C5B9-4FDA-BCFE-7C8A84FE3ED1}" destId="{88C01474-15B7-4AAB-990A-E0ED2188E483}" srcOrd="1" destOrd="0" presId="urn:microsoft.com/office/officeart/2005/8/layout/pList1#1"/>
    <dgm:cxn modelId="{8F486330-6A4B-4452-8E14-D3BD8C0AAAE2}" type="presParOf" srcId="{C209EFDF-C248-47B4-B2A3-ACC6B72EF077}" destId="{468B2BB3-00AF-46DE-9C75-445DFB4B813C}" srcOrd="1" destOrd="0" presId="urn:microsoft.com/office/officeart/2005/8/layout/pList1#1"/>
    <dgm:cxn modelId="{CBD36483-5376-473D-A97E-1CEB73A532E7}" type="presParOf" srcId="{C209EFDF-C248-47B4-B2A3-ACC6B72EF077}" destId="{40A8D077-646C-4023-9EF7-253687635BFE}" srcOrd="2" destOrd="0" presId="urn:microsoft.com/office/officeart/2005/8/layout/pList1#1"/>
    <dgm:cxn modelId="{5AD0C61C-7951-4A48-8BD7-5E7BC9E25C46}" type="presParOf" srcId="{40A8D077-646C-4023-9EF7-253687635BFE}" destId="{29F1BF25-5EE9-4C1C-90B7-A090AA56BF07}" srcOrd="0" destOrd="0" presId="urn:microsoft.com/office/officeart/2005/8/layout/pList1#1"/>
    <dgm:cxn modelId="{33596EDA-33E8-4121-89BB-46E2FCECE0BA}" type="presParOf" srcId="{40A8D077-646C-4023-9EF7-253687635BFE}" destId="{74883228-CA1E-4EB1-BDBE-0A7FA1DB430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1291C-8DD4-442D-B13D-E5F5A837663A}">
      <dsp:nvSpPr>
        <dsp:cNvPr id="0" name=""/>
        <dsp:cNvSpPr/>
      </dsp:nvSpPr>
      <dsp:spPr>
        <a:xfrm>
          <a:off x="2509" y="244686"/>
          <a:ext cx="3707761" cy="255464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01474-15B7-4AAB-990A-E0ED2188E483}">
      <dsp:nvSpPr>
        <dsp:cNvPr id="0" name=""/>
        <dsp:cNvSpPr/>
      </dsp:nvSpPr>
      <dsp:spPr>
        <a:xfrm>
          <a:off x="2509" y="2799334"/>
          <a:ext cx="3707761" cy="137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2509" y="2799334"/>
        <a:ext cx="3707761" cy="1375579"/>
      </dsp:txXfrm>
    </dsp:sp>
    <dsp:sp modelId="{29F1BF25-5EE9-4C1C-90B7-A090AA56BF07}">
      <dsp:nvSpPr>
        <dsp:cNvPr id="0" name=""/>
        <dsp:cNvSpPr/>
      </dsp:nvSpPr>
      <dsp:spPr>
        <a:xfrm>
          <a:off x="4081202" y="244686"/>
          <a:ext cx="3707761" cy="255464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3228-CA1E-4EB1-BDBE-0A7FA1DB430E}">
      <dsp:nvSpPr>
        <dsp:cNvPr id="0" name=""/>
        <dsp:cNvSpPr/>
      </dsp:nvSpPr>
      <dsp:spPr>
        <a:xfrm>
          <a:off x="4081202" y="2799334"/>
          <a:ext cx="3707761" cy="137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Метод проектов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4081202" y="2799334"/>
        <a:ext cx="3707761" cy="137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BF66-7EAB-443F-B2D5-F19984B7006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5ED33-C7F4-4799-AAB6-C3EC22502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5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84A8-2B4E-4D46-A543-1D2B77CEB7EA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F96-629F-4D85-82E8-F1A71EDD154A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0C77-6A02-49F7-A49D-F8D45ABCFAF0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D70F-DB2A-4A1F-8502-461AF5199C10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1D2F-5D1C-4925-B948-3B3A3D23C90D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886B-A365-484F-B45A-DB8860B25806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0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2CE6-DE3A-40E1-9063-63D81A058BEE}" type="datetime1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9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0DC2-CDCD-4EA3-9199-DF9CB03693E8}" type="datetime1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D841-17FD-4FC3-A32A-3F940C23ADEB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DACA-9961-48D0-BC4C-2D6F7500808E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1AC-FF6D-409F-9E43-2B81CD2B3919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D93B-2DD6-4656-AD42-2DDE4D831B20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36C7-A479-4006-8B56-DD636F56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0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infin.gov.ru/ru/om/fingram/directions/strateg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nfin.gov.ru/ru/document/?id_4=69544-sistema_ramka_finansovoi_kompetentnosti_dlya_uchashchikhsya_shkolnogo_vozrast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финансовой грамотности обучающихся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7815" y="6084004"/>
            <a:ext cx="541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hlinkClick r:id="rId2"/>
              </a:rPr>
              <a:t>Стратегия  </a:t>
            </a:r>
            <a:r>
              <a:rPr lang="ru-RU" dirty="0">
                <a:solidFill>
                  <a:srgbClr val="7030A0"/>
                </a:solidFill>
                <a:hlinkClick r:id="rId2"/>
              </a:rPr>
              <a:t>повышения финансовой грамотности в РФ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11549"/>
              </p:ext>
            </p:extLst>
          </p:nvPr>
        </p:nvGraphicFramePr>
        <p:xfrm>
          <a:off x="35496" y="188640"/>
          <a:ext cx="8991600" cy="6512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875"/>
                <a:gridCol w="6806725"/>
              </a:tblGrid>
              <a:tr h="5755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Темы, которые можно рассмотреть при изучении 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Сложные финансовые расчеты (кредиты, вклады), решение бытовых финансовых задач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ОБЖ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Финансовая безопасность во всех сферах жизни человека. Защита персональной финансовой информации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961962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 грамотность. Основы управления личными (семейными) финансами, формирование личных сбережений, пенс. накоплений. Финансовое планирование; финансовые риски, уплата налогов, инвестирование. Роль, функции и задачи Центрального банка Российской Федерации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Изучение финансового поведения на примере литературных героев:«Анна Каренина»,«Преступление и наказание»,«Вишневый сад»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влияния типа хозяйства, характера государства на уровень благополучия населения разных стран, в том числе через определение уровня фин. грамотности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различных компьютерных программ для ведения семейного бюджета, осуществления различных расчетов, в том числе через интернет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lang="ru-RU" sz="14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Экономика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Отдельный модуль, посвященный финансовой грамотности, включающий все основные темы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74474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Гражданское право в части регулирования правоотношений в сфере оказания услуг финансовыми организациями.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прав потребителей финансовых услуг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04355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Индивидуальный проект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индивидуальный проект по тематике финансовой грамотности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финансовое обеспечение расчетов нефинансовых проектов.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5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7784" y="313492"/>
            <a:ext cx="4262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Содержание образования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42271"/>
            <a:ext cx="86495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Специфика содержания образования ФГ: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u="sng" dirty="0" err="1" smtClean="0">
                <a:solidFill>
                  <a:schemeClr val="accent4">
                    <a:lumMod val="75000"/>
                  </a:schemeClr>
                </a:solidFill>
              </a:rPr>
              <a:t>знаниевый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компонент диктуется </a:t>
            </a:r>
            <a:r>
              <a:rPr lang="ru-RU" sz="2000" b="1" u="sng" dirty="0" err="1" smtClean="0">
                <a:solidFill>
                  <a:schemeClr val="accent4">
                    <a:lumMod val="75000"/>
                  </a:schemeClr>
                </a:solidFill>
              </a:rPr>
              <a:t>деятельностным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, который в свою очередь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происходит из практики взаимодействия граждан с финансовыми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организациями, из тех проблем и затруднений, которые ставит перед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семьями современная финансово-экономическая ситуация и условия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их жизни.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4437112"/>
            <a:ext cx="2520280" cy="14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289359"/>
            <a:ext cx="768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Пример содержания финансовой грамотности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73" y="1115452"/>
            <a:ext cx="867987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Предметные умения: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Вести расчеты расходов семейного (личного) бюджета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Ранжировать расходы по степени важности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Определять реальные потребности, стоящие за разными расходами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Искать различную информацию по ценам и количествам товаров и услуг в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различных источниках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Вести расчеты доходов и расходов семейного бюджета, в том числе с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использованием различных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Искать информацию в различных источниках по теме грамотного ведения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семейного бюджета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289359"/>
            <a:ext cx="768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Пример содержания финансовой грамотности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73" y="1115452"/>
            <a:ext cx="90919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Компетенции: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Оптимизировать расходы семейного бюджета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Оценивать семейные и личные потребности и желания с точки зрения 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финансовых возможностей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Совершать умные покупки на основе анализа, сравнения и оценки различных 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вариантов покупок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Определять ресурсы, которые могут приносить доход и находить способы 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увеличения доходов семьи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ОБРАЗОВАТЕЛЬНЫЕ ТЕХНОЛОГИИ И МЕТОДЫ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779147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4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384" y="260648"/>
            <a:ext cx="5122912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Функциональная грамотность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774" y="4077072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u="sng" dirty="0" smtClean="0">
                <a:solidFill>
                  <a:srgbClr val="7030A0"/>
                </a:solidFill>
              </a:rPr>
              <a:t>Виды функциональной грамотности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Математическая грамотность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Читательская грамотность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Естественнонаучная грамотность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Финансовая грамотность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ИКТ-грамотность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Гражданская грамотность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8846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Функционально грамотный человек </a:t>
            </a:r>
            <a:r>
              <a:rPr lang="ru-RU" dirty="0" smtClean="0">
                <a:solidFill>
                  <a:srgbClr val="7030A0"/>
                </a:solidFill>
              </a:rPr>
              <a:t>– это человек, который способен использовать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постоянно приобретаемы в течении жизни знания, умения для решения максимально</a:t>
            </a:r>
          </a:p>
          <a:p>
            <a:r>
              <a:rPr lang="ru-RU" dirty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ирокого диапазона жизненных задач в различных сферах человеческой деятельности.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2420888"/>
            <a:ext cx="5760640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564904"/>
            <a:ext cx="2448272" cy="1224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Жизненные задачи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996952"/>
            <a:ext cx="12961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Знания,</a:t>
            </a:r>
          </a:p>
          <a:p>
            <a:pPr algn="ctr"/>
            <a:r>
              <a:rPr lang="ru-RU" dirty="0" smtClean="0"/>
              <a:t>ценности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996952"/>
            <a:ext cx="93610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996952"/>
            <a:ext cx="158417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Структура содержания финансовой грамотности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3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403648" y="1628801"/>
            <a:ext cx="6198462" cy="3384375"/>
            <a:chOff x="1403648" y="1340768"/>
            <a:chExt cx="6198462" cy="33843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03648" y="3145247"/>
              <a:ext cx="1800200" cy="10081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Предметные финансовые умения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03648" y="1705087"/>
              <a:ext cx="180020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Финансовые понятия и знания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03848" y="3140968"/>
              <a:ext cx="1800200" cy="1008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Компетенции финансовой грамотности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22676" y="3149008"/>
              <a:ext cx="2579434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Система способов действия в финансовом пространстве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22675" y="1700808"/>
              <a:ext cx="2579435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Система ориентировки в финансовом пространстве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03848" y="1701728"/>
              <a:ext cx="1800200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Ценности и поведенческие установки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3" name="Стрелка вниз 2"/>
            <p:cNvSpPr/>
            <p:nvPr/>
          </p:nvSpPr>
          <p:spPr>
            <a:xfrm>
              <a:off x="7380312" y="2221808"/>
              <a:ext cx="144016" cy="127919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2123728" y="1340768"/>
              <a:ext cx="3816424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низ стрелка 11"/>
            <p:cNvSpPr/>
            <p:nvPr/>
          </p:nvSpPr>
          <p:spPr>
            <a:xfrm>
              <a:off x="3923927" y="2724186"/>
              <a:ext cx="2388465" cy="27276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низ стрелка 12"/>
            <p:cNvSpPr/>
            <p:nvPr/>
          </p:nvSpPr>
          <p:spPr>
            <a:xfrm>
              <a:off x="2154036" y="4198880"/>
              <a:ext cx="4158357" cy="52626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Выгнутая вниз стрелка 13"/>
            <p:cNvSpPr/>
            <p:nvPr/>
          </p:nvSpPr>
          <p:spPr>
            <a:xfrm>
              <a:off x="4079739" y="4198880"/>
              <a:ext cx="3084549" cy="52626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5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носка со стрелкой вправо 17"/>
          <p:cNvSpPr/>
          <p:nvPr/>
        </p:nvSpPr>
        <p:spPr>
          <a:xfrm>
            <a:off x="107504" y="1729839"/>
            <a:ext cx="2520280" cy="2779281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89679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такое финансовая грамотность?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62" y="2305903"/>
            <a:ext cx="1829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ризнаки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финансово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рамотного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человека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729839"/>
            <a:ext cx="618573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rgbClr val="7030A0"/>
                </a:solidFill>
              </a:rPr>
              <a:t>Ведет учет личных доходов и </a:t>
            </a:r>
            <a:r>
              <a:rPr lang="ru-RU" dirty="0" smtClean="0">
                <a:solidFill>
                  <a:srgbClr val="7030A0"/>
                </a:solidFill>
              </a:rPr>
              <a:t>расходов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rgbClr val="7030A0"/>
                </a:solidFill>
              </a:rPr>
              <a:t>Рационально подходит к выбору финансовых продуктов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 услуг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 smtClean="0">
                <a:solidFill>
                  <a:srgbClr val="7030A0"/>
                </a:solidFill>
              </a:rPr>
              <a:t>Живет </a:t>
            </a:r>
            <a:r>
              <a:rPr lang="ru-RU" dirty="0">
                <a:solidFill>
                  <a:srgbClr val="7030A0"/>
                </a:solidFill>
              </a:rPr>
              <a:t>в рамках своего бюджета, не злоупотребляя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аемными средствами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 smtClean="0">
                <a:solidFill>
                  <a:srgbClr val="7030A0"/>
                </a:solidFill>
              </a:rPr>
              <a:t> Ориентируется </a:t>
            </a:r>
            <a:r>
              <a:rPr lang="ru-RU" dirty="0">
                <a:solidFill>
                  <a:srgbClr val="7030A0"/>
                </a:solidFill>
              </a:rPr>
              <a:t>в финансовой </a:t>
            </a:r>
            <a:r>
              <a:rPr lang="ru-RU" dirty="0" smtClean="0">
                <a:solidFill>
                  <a:srgbClr val="7030A0"/>
                </a:solidFill>
              </a:rPr>
              <a:t>сфере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 smtClean="0">
                <a:solidFill>
                  <a:srgbClr val="7030A0"/>
                </a:solidFill>
              </a:rPr>
              <a:t>Планирует </a:t>
            </a:r>
            <a:r>
              <a:rPr lang="ru-RU" dirty="0">
                <a:solidFill>
                  <a:srgbClr val="7030A0"/>
                </a:solidFill>
              </a:rPr>
              <a:t>свое финансовое будущее, готово к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непредвиденным жизненным </a:t>
            </a:r>
            <a:r>
              <a:rPr lang="ru-RU" dirty="0">
                <a:solidFill>
                  <a:srgbClr val="7030A0"/>
                </a:solidFill>
              </a:rPr>
              <a:t>обстоятельствам, создает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финансовую </a:t>
            </a:r>
            <a:r>
              <a:rPr lang="ru-RU" dirty="0">
                <a:solidFill>
                  <a:srgbClr val="7030A0"/>
                </a:solidFill>
              </a:rPr>
              <a:t>подушку </a:t>
            </a:r>
            <a:r>
              <a:rPr lang="ru-RU" dirty="0" smtClean="0">
                <a:solidFill>
                  <a:srgbClr val="7030A0"/>
                </a:solidFill>
              </a:rPr>
              <a:t>безопасности</a:t>
            </a:r>
            <a:r>
              <a:rPr lang="ru-RU" dirty="0">
                <a:solidFill>
                  <a:srgbClr val="7030A0"/>
                </a:solidFill>
              </a:rPr>
              <a:t>, оценивает перспективу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выхода </a:t>
            </a:r>
            <a:r>
              <a:rPr lang="ru-RU" dirty="0">
                <a:solidFill>
                  <a:srgbClr val="7030A0"/>
                </a:solidFill>
              </a:rPr>
              <a:t>на </a:t>
            </a:r>
            <a:r>
              <a:rPr lang="ru-RU" dirty="0" smtClean="0">
                <a:solidFill>
                  <a:srgbClr val="7030A0"/>
                </a:solidFill>
              </a:rPr>
              <a:t>пенсию средствами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1072475"/>
            <a:ext cx="36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Финансово грамотное население: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6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Система (рамка) финансовой компетентности для учащихся школьного возраста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94742"/>
              </p:ext>
            </p:extLst>
          </p:nvPr>
        </p:nvGraphicFramePr>
        <p:xfrm>
          <a:off x="323528" y="1154646"/>
          <a:ext cx="8461359" cy="5198122"/>
        </p:xfrm>
        <a:graphic>
          <a:graphicData uri="http://schemas.openxmlformats.org/drawingml/2006/table">
            <a:tbl>
              <a:tblPr firstCol="1" bandRow="1" bandCol="1">
                <a:tableStyleId>{5C22544A-7EE6-4342-B048-85BDC9FD1C3A}</a:tableStyleId>
              </a:tblPr>
              <a:tblGrid>
                <a:gridCol w="1872208"/>
                <a:gridCol w="1728192"/>
                <a:gridCol w="2340680"/>
                <a:gridCol w="2520279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финансовой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финансовой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финансовой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  <a:endParaRPr lang="ru-RU" sz="12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Продвинутый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15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Знание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понимание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Понимать, что такое личный доход и знать пути его повышения.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Знать общий доход семьи и его источники, понимать пути повышения дохода.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15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поведение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Уметь различать регулярные и нерегулярные источники дохода.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Уметь различать зарплату до уплаты подоходного налога и зарплату после уплаты подоходного налога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04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Личные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установки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Осознавать разницу между базовыми потребностями и желаниями.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Брать ответственность за финансовые решения, осознавать последствия этих решений.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Личные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сбережения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Инвестирова-ние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Страхование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Риски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</a:t>
                      </a:r>
                      <a:r>
                        <a:rPr lang="en-GB" sz="1200" b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b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 прав потребителей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Общие знания экономики и азы финансовой арифметики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Ссылка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сайт Минфин России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3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36C7-A479-4006-8B56-DD636F56A26D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187157"/>
            <a:ext cx="5925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Образовательная программа школы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03484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Обязательная часть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730" y="980728"/>
            <a:ext cx="484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Часть, формируемая участниками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образовательных отношений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180" y="2132856"/>
            <a:ext cx="377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Факультативы, </a:t>
            </a:r>
            <a:r>
              <a:rPr lang="ru-RU" dirty="0">
                <a:solidFill>
                  <a:srgbClr val="7030A0"/>
                </a:solidFill>
              </a:rPr>
              <a:t>э</a:t>
            </a:r>
            <a:r>
              <a:rPr lang="ru-RU" dirty="0" smtClean="0">
                <a:solidFill>
                  <a:srgbClr val="7030A0"/>
                </a:solidFill>
              </a:rPr>
              <a:t>лективы,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внеурочная деятельность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Конкурсы, конференции, соревнования, олимпиады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970" y="2198373"/>
            <a:ext cx="3013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Обязательные предметы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Обязательные экзамены,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ЕГЭ, ОГЭ, олимпиады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9180" y="1827723"/>
            <a:ext cx="3489244" cy="6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35350"/>
            <a:ext cx="3489244" cy="6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3353" y="4365104"/>
            <a:ext cx="758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Требования ФГОС </a:t>
            </a:r>
            <a:r>
              <a:rPr lang="ru-RU" sz="2000" dirty="0" smtClean="0">
                <a:solidFill>
                  <a:srgbClr val="7030A0"/>
                </a:solidFill>
              </a:rPr>
              <a:t>– основа проектирования образовательных программ </a:t>
            </a:r>
            <a:r>
              <a:rPr lang="ru-RU" sz="2000" dirty="0" smtClean="0">
                <a:solidFill>
                  <a:srgbClr val="7030A0"/>
                </a:solidFill>
              </a:rPr>
              <a:t>повышения </a:t>
            </a:r>
            <a:r>
              <a:rPr lang="ru-RU" sz="2000" dirty="0" smtClean="0">
                <a:solidFill>
                  <a:srgbClr val="7030A0"/>
                </a:solidFill>
              </a:rPr>
              <a:t>финансовой грамотности обучающихся.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1111" r="14999" b="41554"/>
          <a:stretch>
            <a:fillRect/>
          </a:stretch>
        </p:blipFill>
        <p:spPr bwMode="auto">
          <a:xfrm>
            <a:off x="0" y="6350"/>
            <a:ext cx="91440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3733800"/>
          <a:ext cx="7772400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556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Темы, которые можно рассмотреть при изучении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мир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Деньги, семейные ресурсы, покупки в магазинах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Простые расчеты покупок, решения бытовых задач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58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32014"/>
              </p:ext>
            </p:extLst>
          </p:nvPr>
        </p:nvGraphicFramePr>
        <p:xfrm>
          <a:off x="362272" y="2054647"/>
          <a:ext cx="8458200" cy="454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264"/>
                <a:gridCol w="6402936"/>
              </a:tblGrid>
              <a:tr h="5734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Темы, которые можно рассмотреть при изучении 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53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Расчеты простых и сложных процентов (вклады, кредиты; размер заработной платы, налогов и др.)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53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ОБЖ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Элементарная финансовая безопасность при совершении покупок, в том числе через интернет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461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понятия финансовой грамотности, финансовое планирование, семейный бюджет. Способы разумного взаимодействия семьи с финансовыми институтами, права потребителя финансовых услуг, способы их защищать. Ведение семейного бюджета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53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Изучение финансового поведения на примере литературных героев:«Мертвые души»,«Дачники» и </a:t>
                      </a:r>
                      <a:r>
                        <a:rPr kumimoji="0" lang="ru-RU" sz="1400" b="0" i="0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53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социально-экономического положения населения России, характеристика уровня доходов, качества жизни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53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Использование различных компьютерных программ для ведения семейного бюджета, осуществления различных расчетов, в том числе через интернет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2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868680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школа</a:t>
            </a:r>
          </a:p>
          <a:p>
            <a:pPr algn="ctr" eaLnBrk="1" hangingPunct="1"/>
            <a:endParaRPr lang="ru-RU" altLang="ru-RU" sz="9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– подключить каждого учащегося к участию в финансовой жизни семьи, подготовить к успешному решению финансовых проблем, научить критически оценивать финансовые предложения с учетов их преимуществ и недостатков и делать осознанный выбор для достижения личных финансовых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207263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1111" r="15417" b="4443"/>
          <a:stretch>
            <a:fillRect/>
          </a:stretch>
        </p:blipFill>
        <p:spPr bwMode="auto">
          <a:xfrm>
            <a:off x="27957" y="332656"/>
            <a:ext cx="90979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788</Words>
  <Application>Microsoft Office PowerPoint</Application>
  <PresentationFormat>Экран (4:3)</PresentationFormat>
  <Paragraphs>168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финансовой грамотности обучающихся</vt:lpstr>
      <vt:lpstr>Функциональная грамотность</vt:lpstr>
      <vt:lpstr>Структура содержания финансовой грамотности</vt:lpstr>
      <vt:lpstr>Что такое финансовая грамотность?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ТЕХНОЛОГИИ И МЕТОДЫ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обучающихся</dc:title>
  <dc:creator>1</dc:creator>
  <cp:lastModifiedBy>Оксана Викторовна</cp:lastModifiedBy>
  <cp:revision>44</cp:revision>
  <dcterms:created xsi:type="dcterms:W3CDTF">2020-11-17T08:17:40Z</dcterms:created>
  <dcterms:modified xsi:type="dcterms:W3CDTF">2020-11-18T04:53:09Z</dcterms:modified>
</cp:coreProperties>
</file>